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6" r:id="rId2"/>
    <p:sldId id="256" r:id="rId3"/>
    <p:sldId id="308" r:id="rId4"/>
    <p:sldId id="258" r:id="rId5"/>
    <p:sldId id="266" r:id="rId6"/>
    <p:sldId id="267" r:id="rId7"/>
    <p:sldId id="276" r:id="rId8"/>
    <p:sldId id="277" r:id="rId9"/>
    <p:sldId id="290" r:id="rId10"/>
    <p:sldId id="291" r:id="rId11"/>
    <p:sldId id="303" r:id="rId12"/>
    <p:sldId id="304" r:id="rId13"/>
    <p:sldId id="305" r:id="rId14"/>
    <p:sldId id="307" r:id="rId15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71"/>
    <a:srgbClr val="666699"/>
    <a:srgbClr val="FECDBA"/>
    <a:srgbClr val="CC0000"/>
    <a:srgbClr val="FEA5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9C996B-CD47-4C1E-901D-02BBDFA648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981351-61C3-4494-A454-B6E5AFEEA9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pl-P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21BDDB-01F7-43D5-BD57-10A3D0B75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8122F-E9C5-41CF-8BF9-421E9A58230A}" type="datetimeFigureOut">
              <a:rPr lang="pl-PL" smtClean="0"/>
              <a:t>2024-01-30</a:t>
            </a:fld>
            <a:endParaRPr lang="pl-P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D50B3D-0D25-4EF0-A06E-15789E6A9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9CA3DC-43F3-4FAD-90CD-5C885E0E3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8B875-4EA8-4F0D-8D40-FA40ED08177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42824327"/>
      </p:ext>
    </p:extLst>
  </p:cSld>
  <p:clrMapOvr>
    <a:masterClrMapping/>
  </p:clrMapOvr>
  <p:transition spd="med" advTm="10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F1832-A628-4186-BF38-59EE77655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8C07E8-B69E-4B63-A9F6-909341C5DF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43EEBC-C32C-44A9-915D-ED96FDD05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8122F-E9C5-41CF-8BF9-421E9A58230A}" type="datetimeFigureOut">
              <a:rPr lang="pl-PL" smtClean="0"/>
              <a:t>2024-01-30</a:t>
            </a:fld>
            <a:endParaRPr lang="pl-P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7E62D1-0CB7-49FF-AB3C-422C40F4B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C70A07-6ED1-479A-9A7B-8609A05C9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8B875-4EA8-4F0D-8D40-FA40ED08177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17253997"/>
      </p:ext>
    </p:extLst>
  </p:cSld>
  <p:clrMapOvr>
    <a:masterClrMapping/>
  </p:clrMapOvr>
  <p:transition spd="med" advTm="10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E709E9-108C-4EA9-9218-0ED27CF528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F48195-FBF0-4280-B797-C720163592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C9E0FD-1F31-4B09-9138-777E99C1D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8122F-E9C5-41CF-8BF9-421E9A58230A}" type="datetimeFigureOut">
              <a:rPr lang="pl-PL" smtClean="0"/>
              <a:t>2024-01-30</a:t>
            </a:fld>
            <a:endParaRPr lang="pl-P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5C6E12-300E-40D1-A802-85F397C94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ABEB6E-F13B-4315-929C-80C1FFFE5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8B875-4EA8-4F0D-8D40-FA40ED08177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74703439"/>
      </p:ext>
    </p:extLst>
  </p:cSld>
  <p:clrMapOvr>
    <a:masterClrMapping/>
  </p:clrMapOvr>
  <p:transition spd="med" advTm="10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6BB636-6DEE-4FDC-9067-C866B9668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C769CC-98DA-440B-9488-03C8EBB209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CA50B2-4712-4AD7-9306-2372CD0E5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8122F-E9C5-41CF-8BF9-421E9A58230A}" type="datetimeFigureOut">
              <a:rPr lang="pl-PL" smtClean="0"/>
              <a:t>2024-01-30</a:t>
            </a:fld>
            <a:endParaRPr lang="pl-P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0B983E-0564-42F3-9072-67A60BF6A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850532-E126-4B47-BFC0-C1E2F28D1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8B875-4EA8-4F0D-8D40-FA40ED08177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39909658"/>
      </p:ext>
    </p:extLst>
  </p:cSld>
  <p:clrMapOvr>
    <a:masterClrMapping/>
  </p:clrMapOvr>
  <p:transition spd="med" advTm="10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45067-7F08-4B0B-A095-4E6EF702F7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860A0B-3AC1-4E7E-A23D-B662673639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F186CC-6148-423C-89E3-84B77C2827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8122F-E9C5-41CF-8BF9-421E9A58230A}" type="datetimeFigureOut">
              <a:rPr lang="pl-PL" smtClean="0"/>
              <a:t>2024-01-30</a:t>
            </a:fld>
            <a:endParaRPr lang="pl-P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610147-CFA4-45C7-9C67-A9B39BB8D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BB0F0F-A16F-4C8E-BDDF-B536E2FA2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8B875-4EA8-4F0D-8D40-FA40ED08177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06048681"/>
      </p:ext>
    </p:extLst>
  </p:cSld>
  <p:clrMapOvr>
    <a:masterClrMapping/>
  </p:clrMapOvr>
  <p:transition spd="med" advTm="10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9E98B0-07FC-4B84-BE6D-CC6B0896B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C6296C-1BF7-4357-B847-CEFFEA0994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AA764D-4E28-4FD9-B183-4257B8EED7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7F1D80-DC3A-4A47-B9F2-896BAAD0C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8122F-E9C5-41CF-8BF9-421E9A58230A}" type="datetimeFigureOut">
              <a:rPr lang="pl-PL" smtClean="0"/>
              <a:t>2024-01-30</a:t>
            </a:fld>
            <a:endParaRPr lang="pl-P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5EB57E-3585-4779-ACCB-B785A9819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5C567D-1F5F-4D4B-AFEF-680EF0A58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8B875-4EA8-4F0D-8D40-FA40ED08177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6500535"/>
      </p:ext>
    </p:extLst>
  </p:cSld>
  <p:clrMapOvr>
    <a:masterClrMapping/>
  </p:clrMapOvr>
  <p:transition spd="med" advTm="10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C5438-7040-4DEF-AA86-C8044431F5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088D9C-3DBA-49B6-9609-6461981028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F44234-F627-421B-9A23-5A075F1637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1F15B6-5D7F-4069-9F1B-3543E4533E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8D10E2-7724-4C7F-83B9-91E50D573B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9D7C2C3-069A-443F-970C-4C84E6085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8122F-E9C5-41CF-8BF9-421E9A58230A}" type="datetimeFigureOut">
              <a:rPr lang="pl-PL" smtClean="0"/>
              <a:t>2024-01-30</a:t>
            </a:fld>
            <a:endParaRPr lang="pl-P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13E0A72-8DC3-476C-9A91-DD27434D7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FF41F3B-634E-4A25-94F7-7F03D8377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8B875-4EA8-4F0D-8D40-FA40ED08177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5341512"/>
      </p:ext>
    </p:extLst>
  </p:cSld>
  <p:clrMapOvr>
    <a:masterClrMapping/>
  </p:clrMapOvr>
  <p:transition spd="med" advTm="10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044D9-13B4-42B9-AF42-E6B4A138C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CB0D9C-F303-4B6D-9EEE-7DB6C6ED25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8122F-E9C5-41CF-8BF9-421E9A58230A}" type="datetimeFigureOut">
              <a:rPr lang="pl-PL" smtClean="0"/>
              <a:t>2024-01-30</a:t>
            </a:fld>
            <a:endParaRPr lang="pl-P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AF79F5-3DFA-4806-B58C-2041DB7F3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8FB2C6-2B38-4FE1-B9B5-54721E463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8B875-4EA8-4F0D-8D40-FA40ED08177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76942344"/>
      </p:ext>
    </p:extLst>
  </p:cSld>
  <p:clrMapOvr>
    <a:masterClrMapping/>
  </p:clrMapOvr>
  <p:transition spd="med" advTm="10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300714-E30F-4824-90DC-674B7AA02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8122F-E9C5-41CF-8BF9-421E9A58230A}" type="datetimeFigureOut">
              <a:rPr lang="pl-PL" smtClean="0"/>
              <a:t>2024-01-30</a:t>
            </a:fld>
            <a:endParaRPr lang="pl-P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5F471C-14F7-43B9-B0B0-6C0E0DAD3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B431A5-5A3C-4F51-8247-995E6BB01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8B875-4EA8-4F0D-8D40-FA40ED08177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65254466"/>
      </p:ext>
    </p:extLst>
  </p:cSld>
  <p:clrMapOvr>
    <a:masterClrMapping/>
  </p:clrMapOvr>
  <p:transition spd="med" advTm="10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9E55B-78BB-44AF-B0DC-9EA2CCCE62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81AD7-A727-4BDA-BFB4-769F63982D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F547E2-4015-49FA-81E8-59F6AEEF66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C80460-6F54-4511-9B46-348748A9E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8122F-E9C5-41CF-8BF9-421E9A58230A}" type="datetimeFigureOut">
              <a:rPr lang="pl-PL" smtClean="0"/>
              <a:t>2024-01-30</a:t>
            </a:fld>
            <a:endParaRPr lang="pl-P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2DF56D-08A7-4A07-8000-AB186886E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6A1D49-E43F-48FF-98A6-F814C75DE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8B875-4EA8-4F0D-8D40-FA40ED08177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72443680"/>
      </p:ext>
    </p:extLst>
  </p:cSld>
  <p:clrMapOvr>
    <a:masterClrMapping/>
  </p:clrMapOvr>
  <p:transition spd="med" advTm="10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2E40E-AF0F-435C-A456-22DDE0F82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DDBBCFB-C6F7-44BE-BA31-E0090DDE89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BFAEE4-34CB-4E1F-B692-1B7645CD0F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6E6CD5-E5C1-4532-8EB4-AABA46F35C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8122F-E9C5-41CF-8BF9-421E9A58230A}" type="datetimeFigureOut">
              <a:rPr lang="pl-PL" smtClean="0"/>
              <a:t>2024-01-30</a:t>
            </a:fld>
            <a:endParaRPr lang="pl-P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E9E861-AE96-4056-9ACA-8A11FB440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B36C32-2D0F-4634-B0FA-07429D8C3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8B875-4EA8-4F0D-8D40-FA40ED08177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83370151"/>
      </p:ext>
    </p:extLst>
  </p:cSld>
  <p:clrMapOvr>
    <a:masterClrMapping/>
  </p:clrMapOvr>
  <p:transition spd="med" advTm="10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3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C2FECA-D5C4-4A7E-AE48-73401B24B0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FBA86B-C5A8-4979-AE44-B9DEA5093A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13DB9A-5A9C-4E8B-A5E5-C06BD6C10D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8122F-E9C5-41CF-8BF9-421E9A58230A}" type="datetimeFigureOut">
              <a:rPr lang="pl-PL" smtClean="0"/>
              <a:t>2024-01-30</a:t>
            </a:fld>
            <a:endParaRPr lang="pl-P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CEAE81-BB4B-47A4-A430-2C34B5892F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168481-97F9-4095-8DEA-D43099F3E8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D8B875-4EA8-4F0D-8D40-FA40ED08177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00620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 advTm="1000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00AB3-B828-4339-889B-FAC2455D18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76955"/>
            <a:ext cx="10515600" cy="1325563"/>
          </a:xfrm>
        </p:spPr>
        <p:txBody>
          <a:bodyPr/>
          <a:lstStyle/>
          <a:p>
            <a:pPr algn="ctr"/>
            <a:r>
              <a:rPr lang="lt-LT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" panose="020B0502040204020203" pitchFamily="34" charset="0"/>
              </a:rPr>
              <a:t>SKUBIOSIOS MEDICINOS PAGALBOS SKYRIUS</a:t>
            </a:r>
            <a:endParaRPr lang="pl-PL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SemiBold" panose="020B0502040204020203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0415140-C725-4FBB-A903-D4F7BBDCC5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7559" y="1474787"/>
            <a:ext cx="6256882" cy="1440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08044"/>
      </p:ext>
    </p:extLst>
  </p:cSld>
  <p:clrMapOvr>
    <a:masterClrMapping/>
  </p:clrMapOvr>
  <p:transition spd="med" advTm="10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510E058-A51B-4D44-A510-844F09F9F8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" y="6263592"/>
            <a:ext cx="2383743" cy="548688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42037657-1754-41E6-8D7E-1A2BD7E6E4C6}"/>
              </a:ext>
            </a:extLst>
          </p:cNvPr>
          <p:cNvSpPr txBox="1">
            <a:spLocks/>
          </p:cNvSpPr>
          <p:nvPr/>
        </p:nvSpPr>
        <p:spPr>
          <a:xfrm>
            <a:off x="609600" y="377190"/>
            <a:ext cx="10972800" cy="5886402"/>
          </a:xfrm>
          <a:prstGeom prst="rect">
            <a:avLst/>
          </a:prstGeom>
          <a:solidFill>
            <a:srgbClr val="00B050">
              <a:alpha val="58000"/>
            </a:srgb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lt-LT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Pasiutusių ar galimai pasiutusių gyvūnų įkandimai, įdrėskimai, apseilėjimai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lt-LT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Kitos traumos (nenurodytos 2 ir 3 kategorijose) ir nelaimingi atsitikimai, įvykę per pastarąsias 48 valandas, esant didėjančiam tinimui, stiprėjančiam funkcijos sutrikimui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lt-LT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Erkių įsisiurbimas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lt-LT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Veido ir žandikaulių srities pūliavimas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lt-LT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Dirbtinai suformuotų stomų sutrikimai (kai reikia jas pakeisti ar atkimšti)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lt-LT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Negausus kraujavimas iš makšties arba pilvo skausmas nėštumo metu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lt-LT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Komplikacijos po medicininės intervencijos (iširusi siūlė, pūlingos išskyros, didėjantis tynimas, nepakankama imobilizacija), atsiradusios iki 48 val. po procedūros arba išrašymo iš stacionarinės asmens sveikatos priežiūros įstaigos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lt-LT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Svetimkūniai audiniuose arba natūraliose kūno angose / kūno ertmėse, atsiradę per pastarąsias 48 valandas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51441722"/>
      </p:ext>
    </p:extLst>
  </p:cSld>
  <p:clrMapOvr>
    <a:masterClrMapping/>
  </p:clrMapOvr>
  <p:transition spd="med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B8C3E-AFBF-4965-8AC1-43DDFDACF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5561113"/>
          </a:xfr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lt-LT" sz="4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UTENOS LIGONINĖS KLINIKINĖJE DIAGNOSTIKOS LABORATORIJOJE VISI SVARBIAUSI TYRIMAI ATLIEKAMI VISĄ PARĄ,</a:t>
            </a:r>
            <a:br>
              <a:rPr lang="lt-LT" sz="4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</a:br>
            <a:r>
              <a:rPr lang="lt-LT" sz="4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ATLIKIMO TRUKMĖ – 1 VALANDA</a:t>
            </a:r>
            <a:endParaRPr lang="pl-PL" sz="4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F8541B3-FCE7-41C3-B486-6A0680E653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" y="6263592"/>
            <a:ext cx="2383743" cy="54868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653229503"/>
      </p:ext>
    </p:extLst>
  </p:cSld>
  <p:clrMapOvr>
    <a:masterClrMapping/>
  </p:clrMapOvr>
  <p:transition spd="med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B8C3E-AFBF-4965-8AC1-43DDFDACFB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458791"/>
          </a:xfr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pl-PL" sz="4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Greičiau galime atlikti šiuos tyrimus: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C8EF10-B9DB-4406-AE48-7857DDDBC2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662177"/>
            <a:ext cx="9144000" cy="3657599"/>
          </a:xfrm>
        </p:spPr>
        <p:txBody>
          <a:bodyPr>
            <a:normAutofit fontScale="85000" lnSpcReduction="2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lt-LT" dirty="0">
                <a:solidFill>
                  <a:srgbClr val="002060"/>
                </a:solidFill>
              </a:rPr>
              <a:t>C reaktyvus baltymas – per 30 min.,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lt-LT" dirty="0">
                <a:solidFill>
                  <a:srgbClr val="002060"/>
                </a:solidFill>
              </a:rPr>
              <a:t>Gliukozė – per 30 min.,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lt-LT" dirty="0">
                <a:solidFill>
                  <a:srgbClr val="002060"/>
                </a:solidFill>
              </a:rPr>
              <a:t>Kraujo dujų ir rūgščių-šarmų pusiausvyros tyrimai – per 15 min.,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lt-LT" dirty="0">
                <a:solidFill>
                  <a:srgbClr val="002060"/>
                </a:solidFill>
              </a:rPr>
              <a:t>Troponinas I – per 30 min.,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lt-LT" dirty="0">
                <a:solidFill>
                  <a:srgbClr val="002060"/>
                </a:solidFill>
              </a:rPr>
              <a:t>Prokalcitoninas – 30 min.,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lt-LT" dirty="0">
                <a:solidFill>
                  <a:srgbClr val="002060"/>
                </a:solidFill>
              </a:rPr>
              <a:t>Automatizuotas bendras hematologinis tyrimas – per 20 min.,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lt-LT" dirty="0">
                <a:solidFill>
                  <a:srgbClr val="002060"/>
                </a:solidFill>
              </a:rPr>
              <a:t>Automatizuotas retikulocitų tyrimas – per 20 min.,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lt-LT" dirty="0">
                <a:solidFill>
                  <a:srgbClr val="002060"/>
                </a:solidFill>
              </a:rPr>
              <a:t>Eritrocitų nusėdimo greitis – per 20 min.,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lt-LT" dirty="0">
                <a:solidFill>
                  <a:srgbClr val="002060"/>
                </a:solidFill>
              </a:rPr>
              <a:t>Kraujo krešėjimo tyrimai (protrombino aktyvumas, aktyvinto dalinio tromboplastino laikas, fibrinogenas, D-dimerai) – per 30 min.,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lt-LT" dirty="0">
                <a:solidFill>
                  <a:srgbClr val="002060"/>
                </a:solidFill>
              </a:rPr>
              <a:t>Automatizuotas juostelinis šlapimo tyrimas – 20 min.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252B39F-3462-481F-92E5-BB8EAE2187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" y="6263592"/>
            <a:ext cx="2383743" cy="54868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938898562"/>
      </p:ext>
    </p:extLst>
  </p:cSld>
  <p:clrMapOvr>
    <a:masterClrMapping/>
  </p:clrMapOvr>
  <p:transition spd="med" advTm="1000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B8C3E-AFBF-4965-8AC1-43DDFDACFB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458791"/>
          </a:xfr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pl-PL" sz="4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Būtinoji pagalba teikiama nemokamai: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C8EF10-B9DB-4406-AE48-7857DDDBC2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662177"/>
            <a:ext cx="9144000" cy="3657599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lt-LT" dirty="0">
                <a:solidFill>
                  <a:srgbClr val="002060"/>
                </a:solidFill>
              </a:rPr>
              <a:t>Visiems nuolatiniams šalies gyventojams, neatsižvelgiant į jų draustumą;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t-LT" dirty="0">
                <a:solidFill>
                  <a:srgbClr val="002060"/>
                </a:solidFill>
              </a:rPr>
              <a:t>Laikinai Lietuvos Respublikoje gyvenantiems ir teisėtai dirbantiems užsieniečiams;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t-LT" dirty="0">
                <a:solidFill>
                  <a:srgbClr val="002060"/>
                </a:solidFill>
              </a:rPr>
              <a:t>ES/EEB šalių piliečiams, laikinai viešintiems mūsų šalyje, pateikus jų draustumą patvirtinančius dokumentus: galiojančią E kortelę arba vieną iš E formos (E 111, E 106, E 121) pažymą;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t-LT" dirty="0">
                <a:solidFill>
                  <a:srgbClr val="002060"/>
                </a:solidFill>
              </a:rPr>
              <a:t>Užsieniečiams, ne ES/EEB šalių piliečiams, laikinai viešintiems Lietuvoje, būtinosios pagalbos paslaugos yra mokamos.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t-LT" dirty="0">
                <a:solidFill>
                  <a:srgbClr val="002060"/>
                </a:solidFill>
              </a:rPr>
              <a:t>Jei paciento būklė neatitinka būtinosios pagalbos kriterijų ir jis atvyko be siuntimo, sveikatos priežiūros paslaugos yra mokamos. Apie tai Jus informuos po pirminio Jūsų būklės įvertinimo.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5FDCB31-F49E-4676-9515-75156318D8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" y="6263592"/>
            <a:ext cx="2383743" cy="54868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125115909"/>
      </p:ext>
    </p:extLst>
  </p:cSld>
  <p:clrMapOvr>
    <a:masterClrMapping/>
  </p:clrMapOvr>
  <p:transition spd="med" advTm="1000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B8C3E-AFBF-4965-8AC1-43DDFDACFB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458791"/>
          </a:xfr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pl-PL" sz="4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Būtinoji pagalba </a:t>
            </a:r>
            <a:r>
              <a:rPr lang="pl-PL" sz="40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teikiama</a:t>
            </a:r>
            <a:r>
              <a:rPr lang="pl-PL" sz="4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pl-PL" sz="40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mokamai</a:t>
            </a:r>
            <a:r>
              <a:rPr lang="pl-PL" sz="4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: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C8EF10-B9DB-4406-AE48-7857DDDBC2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662177"/>
            <a:ext cx="9144000" cy="3657599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lt-LT" dirty="0">
                <a:solidFill>
                  <a:srgbClr val="002060"/>
                </a:solidFill>
              </a:rPr>
              <a:t>Užsieniečiams, ne ES/EEB šalių piliečiams, laikinai viešintiems Lietuvoje, būtinosios pagalbos paslaugos yra mokamos.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t-LT" dirty="0">
                <a:solidFill>
                  <a:srgbClr val="002060"/>
                </a:solidFill>
              </a:rPr>
              <a:t>Jei paciento būklė neatitinka būtinosios pagalbos kriterijų ir jis atvyko be siuntimo, sveikatos priežiūros paslaugos yra mokamos. Apie tai Jus informuos po pirminio Jūsų būklės įvertinimo.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5FDCB31-F49E-4676-9515-75156318D8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" y="6263592"/>
            <a:ext cx="2383743" cy="54868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079482504"/>
      </p:ext>
    </p:extLst>
  </p:cSld>
  <p:clrMapOvr>
    <a:masterClrMapping/>
  </p:clrMapOvr>
  <p:transition spd="med" advTm="10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937150-F6C7-4190-9C35-AA1150CCF0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2273" y="777240"/>
            <a:ext cx="10162573" cy="5612129"/>
          </a:xfrm>
          <a:noFill/>
        </p:spPr>
        <p:txBody>
          <a:bodyPr>
            <a:noAutofit/>
          </a:bodyPr>
          <a:lstStyle/>
          <a:p>
            <a:r>
              <a:rPr lang="lt-LT" sz="45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Visiems pacientams</a:t>
            </a:r>
            <a:r>
              <a:rPr lang="lt-LT" sz="45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, į Skubiosios medicinos pagalbos skyrių atvykusiems patiems ar atvežtiems greitosios medicinos pagalbos tarnybų, Ligoninė pagal kompetenciją užtikrina – suteikia ir organizuoja – būtinąją (pirmąją ir / ar skubią) medicinos pagalbą. Būtinosios pagalbos apimtį ir kategorijas nustato pacientą apžiūrėjęs gydytojas.</a:t>
            </a:r>
            <a:endParaRPr lang="pl-PL" sz="45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9184E3-8700-41DA-871E-EE63FC5917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" y="6259899"/>
            <a:ext cx="2380952" cy="55238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66800300"/>
      </p:ext>
    </p:extLst>
  </p:cSld>
  <p:clrMapOvr>
    <a:masterClrMapping/>
  </p:clrMapOvr>
  <p:transition spd="med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6A323B5-D566-4ED3-AC6E-02D37C0184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" y="6263592"/>
            <a:ext cx="2383743" cy="548688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388E352D-0913-466C-A4E9-BB7E75B6A4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32708" y="1401196"/>
            <a:ext cx="9144000" cy="4157001"/>
          </a:xfrm>
        </p:spPr>
        <p:txBody>
          <a:bodyPr>
            <a:normAutofit fontScale="90000"/>
          </a:bodyPr>
          <a:lstStyle/>
          <a:p>
            <a:r>
              <a:rPr lang="pl-PL" b="1" dirty="0">
                <a:solidFill>
                  <a:srgbClr val="002060"/>
                </a:solidFill>
                <a:latin typeface="Arial Black" panose="020B0A04020102020204" pitchFamily="34" charset="0"/>
              </a:rPr>
              <a:t>Skubios pagalbos </a:t>
            </a:r>
            <a:r>
              <a:rPr lang="pl-PL" b="1" dirty="0" err="1">
                <a:solidFill>
                  <a:srgbClr val="002060"/>
                </a:solidFill>
                <a:latin typeface="Arial Black" panose="020B0A04020102020204" pitchFamily="34" charset="0"/>
              </a:rPr>
              <a:t>teikimo</a:t>
            </a:r>
            <a:r>
              <a:rPr lang="pl-PL" b="1" dirty="0">
                <a:solidFill>
                  <a:srgbClr val="002060"/>
                </a:solidFill>
                <a:latin typeface="Arial Black" panose="020B0A04020102020204" pitchFamily="34" charset="0"/>
              </a:rPr>
              <a:t> </a:t>
            </a:r>
            <a:r>
              <a:rPr lang="pl-PL" b="1" dirty="0" err="1" smtClean="0">
                <a:solidFill>
                  <a:srgbClr val="002060"/>
                </a:solidFill>
                <a:latin typeface="Arial Black" panose="020B0A04020102020204" pitchFamily="34" charset="0"/>
              </a:rPr>
              <a:t>indikacijos</a:t>
            </a:r>
            <a:r>
              <a:rPr lang="lt-LT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/>
            </a:r>
            <a:br>
              <a:rPr lang="lt-LT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</a:br>
            <a:r>
              <a:rPr lang="lt-LT" sz="3600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pagal 2018 m. gegužės 23 d. sveikatos apsaugos ministro įsakymą „D</a:t>
            </a:r>
            <a:r>
              <a:rPr lang="pt-BR" sz="3600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ėl būtinosios medicinos pagalbos teikimo tvarkos ir masto aprašo patvirtinimo</a:t>
            </a:r>
            <a:r>
              <a:rPr lang="lt-LT" sz="3600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“</a:t>
            </a:r>
            <a:endParaRPr lang="pl-PL" sz="3600" b="1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79756648"/>
      </p:ext>
    </p:extLst>
  </p:cSld>
  <p:clrMapOvr>
    <a:masterClrMapping/>
  </p:clrMapOvr>
  <p:transition spd="med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B8C3E-AFBF-4965-8AC1-43DDFDACF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9323"/>
            <a:ext cx="10515600" cy="1439457"/>
          </a:xfr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/>
          <a:p>
            <a:r>
              <a:rPr lang="pl-P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I kategorija (pagalba pradedama teikti nedelsiant):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65333D1-BAED-45A1-8EA1-A1A93CBEC6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" y="6263592"/>
            <a:ext cx="2383743" cy="548688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E345605B-97F3-44BA-922C-93D97C9F0A39}"/>
              </a:ext>
            </a:extLst>
          </p:cNvPr>
          <p:cNvSpPr txBox="1">
            <a:spLocks/>
          </p:cNvSpPr>
          <p:nvPr/>
        </p:nvSpPr>
        <p:spPr>
          <a:xfrm>
            <a:off x="838200" y="1989543"/>
            <a:ext cx="10515600" cy="4274049"/>
          </a:xfrm>
          <a:prstGeom prst="rect">
            <a:avLst/>
          </a:prstGeom>
          <a:solidFill>
            <a:schemeClr val="accent2">
              <a:alpha val="50000"/>
            </a:schemeClr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Esamas ar gresiantis širdies ir (ar) kvėpavimo sustojimas. Pacientas po gaivinimo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Kvėpavimo dažnis (toliau – KD) &lt; 10 kartų per minutę, KD &gt;29 kartai per minutę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Sistolinis arterinis kraujo spaudimas (toliau – AKS) &lt; 80 mmHg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Sąmonės praradimas ir nereagavimas į skausmą arba reakcija pagal Glazgo komų skalę (toliau – GCS) &lt; 9 balai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Viso kūno traukuliai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Intraveninis vaistų arba narkotikų perdozavimas, sukėlęs hipoventiliaciją ir hemodinamikos sutrikimą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Ūminis cheminis akių pažeidimas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12460155"/>
      </p:ext>
    </p:extLst>
  </p:cSld>
  <p:clrMapOvr>
    <a:masterClrMapping/>
  </p:clrMapOvr>
  <p:transition spd="med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B8C3E-AFBF-4965-8AC1-43DDFDACF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026" y="286473"/>
            <a:ext cx="10995948" cy="2422437"/>
          </a:xfrm>
          <a:solidFill>
            <a:srgbClr val="FFC000">
              <a:alpha val="52000"/>
            </a:srgbClr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lt-LT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II kategorija (paciento būklė vertinama ir gydymas pradedamas ne vėliau kaip per 10 min. nuo atvykimo į ligoninę):</a:t>
            </a:r>
            <a:endParaRPr lang="pl-PL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1226800-9526-4715-8C46-8ECBE328E0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" y="6263592"/>
            <a:ext cx="2383743" cy="548688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F033A738-43F6-4D59-9DDE-CE74CC75D312}"/>
              </a:ext>
            </a:extLst>
          </p:cNvPr>
          <p:cNvSpPr txBox="1">
            <a:spLocks/>
          </p:cNvSpPr>
          <p:nvPr/>
        </p:nvSpPr>
        <p:spPr>
          <a:xfrm>
            <a:off x="598026" y="2823933"/>
            <a:ext cx="10995948" cy="3439659"/>
          </a:xfrm>
          <a:prstGeom prst="rect">
            <a:avLst/>
          </a:prstGeom>
          <a:solidFill>
            <a:srgbClr val="FFC000">
              <a:alpha val="52000"/>
            </a:srgb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lt-LT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Ūmus, gyvybei grėsmingas kvėpavimo ir (ar) kraujotakos sutrikimas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lt-LT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Ūmus didelio kraujo kiekio (25 procentų cirkuliuojančio kraujo kiekio arba daugiau) netekimas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lt-LT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Labai stiprus / nepakeliamas skausmas dėl įvairių priežasčių, kai skausmo intensyvumas vertinamas 9–10 balų pagal dešimties balų skalę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lt-LT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Hipoglikemija arba hiperglikemija, kai gresia pavojus išsivystyti hipoglikeminei komai, diabetinei ketoacidozei arba hiperosmoliarinei hiperglikemijai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lt-LT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Karščiavimas, kai yra klinikinių sepsio požymių (ne mažiau kaip du iš šių požymių: KD &gt; 22 kartai per minutę, AKS &lt; 100mmHg, bet kokio lygio sąmonės sutrikimas)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01985560"/>
      </p:ext>
    </p:extLst>
  </p:cSld>
  <p:clrMapOvr>
    <a:masterClrMapping/>
  </p:clrMapOvr>
  <p:transition spd="med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9B9E5DF-79CB-462B-8B80-3D3B469268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" y="6263592"/>
            <a:ext cx="2383743" cy="548688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8A75C081-8BFF-4C91-BD92-EF09832B82AF}"/>
              </a:ext>
            </a:extLst>
          </p:cNvPr>
          <p:cNvSpPr txBox="1">
            <a:spLocks/>
          </p:cNvSpPr>
          <p:nvPr/>
        </p:nvSpPr>
        <p:spPr>
          <a:xfrm>
            <a:off x="598026" y="708661"/>
            <a:ext cx="10995948" cy="5554932"/>
          </a:xfrm>
          <a:prstGeom prst="rect">
            <a:avLst/>
          </a:prstGeom>
          <a:solidFill>
            <a:srgbClr val="FFC000">
              <a:alpha val="52000"/>
            </a:srgb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lt-LT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Bendras kūno atšalimas, kai temperatūra &lt; 36° C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lt-LT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Sunki trauma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lt-LT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Didelės rizikos anamnezė (didelio raminamųjų medžiagų kiekio suvartojimas ar kitos kilmės toksinių medžiagų suvartojimas; kitas gyvybei pavojingas apsinuodijimas; gyvybei pavojingas aplinkos faktorių poveikis (generalizuota alerginė reakcija)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lt-LT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Psichikos ir elgesio sutrikimai (agresija arba smurtas, keliantys grėsmę pačiam pacientui ir aplinkiniams; intensyvus psichomotorinis sujaudinimas, kai reikalingas fizinis asmens laisvės suvaržymas dėl grėsmės sau ar aplinkiniams)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13685487"/>
      </p:ext>
    </p:extLst>
  </p:cSld>
  <p:clrMapOvr>
    <a:masterClrMapping/>
  </p:clrMapOvr>
  <p:transition spd="med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B8C3E-AFBF-4965-8AC1-43DDFDACF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98217"/>
            <a:ext cx="10972800" cy="2396394"/>
          </a:xfrm>
          <a:solidFill>
            <a:srgbClr val="FFFF71">
              <a:alpha val="57000"/>
            </a:srgbClr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lt-LT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III kategorija (paciento būklė vertinama ir gydymas pradedamas ne vėliau kaip per 30 min. nuo atvykimo į ligoninę):</a:t>
            </a:r>
            <a:endParaRPr lang="pl-PL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0C24E83-7B26-461B-86B5-4FD4BDFD14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" y="6263592"/>
            <a:ext cx="2383743" cy="548688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6FD88199-6C7E-4690-AD83-CD20A0715DC3}"/>
              </a:ext>
            </a:extLst>
          </p:cNvPr>
          <p:cNvSpPr txBox="1">
            <a:spLocks/>
          </p:cNvSpPr>
          <p:nvPr/>
        </p:nvSpPr>
        <p:spPr>
          <a:xfrm>
            <a:off x="609600" y="2792826"/>
            <a:ext cx="10972800" cy="3470765"/>
          </a:xfrm>
          <a:prstGeom prst="rect">
            <a:avLst/>
          </a:prstGeom>
          <a:solidFill>
            <a:srgbClr val="FFFF71">
              <a:alpha val="57000"/>
            </a:srgb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lt-LT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Hipertenzinė krizė su greitai progresuojančiais širdies-kraujagyslių ir (ar) centrinės nervų sistemos pažeidimo požymiais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lt-LT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Vidutinio sunkumo nukraujavimas su klinikiniais požymiais dėl bet kokios priežasties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lt-LT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Mieguistumas, sulėtėjusi reakcija dėl bet kokios priežasties (pagal GCS &lt; 13 balų)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lt-LT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Oksigenacija &lt; 90 procentų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lt-LT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Besikartojantys traukuliai, užfiksuoti per pastarąsias 12 valandų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lt-LT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Besikartojantis vėmimas ir (ar) viduriavimas esant sisteminei intoksikacijai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42246026"/>
      </p:ext>
    </p:extLst>
  </p:cSld>
  <p:clrMapOvr>
    <a:masterClrMapping/>
  </p:clrMapOvr>
  <p:transition spd="med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B6C6F8E-A8BF-4BEA-91FF-044E0F15E5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" y="6263592"/>
            <a:ext cx="2383743" cy="548688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8B7B47A0-19FD-4393-B08A-6579FDE7D14C}"/>
              </a:ext>
            </a:extLst>
          </p:cNvPr>
          <p:cNvSpPr txBox="1">
            <a:spLocks/>
          </p:cNvSpPr>
          <p:nvPr/>
        </p:nvSpPr>
        <p:spPr>
          <a:xfrm>
            <a:off x="609600" y="365760"/>
            <a:ext cx="10972800" cy="5897832"/>
          </a:xfrm>
          <a:prstGeom prst="rect">
            <a:avLst/>
          </a:prstGeom>
          <a:solidFill>
            <a:srgbClr val="FFFF71">
              <a:alpha val="57000"/>
            </a:srgb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lt-LT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Ūmi dehidratacija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lt-LT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Galvos trauma ir trumpalaikis sąmonės netekimas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lt-LT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Stiprus skausmas, vertinamas 6–8 balais pagal dešimties balų skalę, kai reikia skubiai numalšinti skausmą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lt-LT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Ūmi židininė neurologinė simptomatika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lt-LT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Galūnės trauma, dėl kurios sutriko kraujotaka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lt-LT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Psichikos ir elgesio sutrikimai (mėginimas nusižudyti ar tokio poelgio grėsmė; ūmios psichozės; sunki psichologinė trauma, sukelianti elgesio sutrikimus; sunki depresija; ryškus psichomotorinis sujaudinimas)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lt-LT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Kiauryminis akies sužalojimas ar ūmus visiškas regėjimo netekimas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49936565"/>
      </p:ext>
    </p:extLst>
  </p:cSld>
  <p:clrMapOvr>
    <a:masterClrMapping/>
  </p:clrMapOvr>
  <p:transition spd="med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B8C3E-AFBF-4965-8AC1-43DDFDACF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8226"/>
            <a:ext cx="10972800" cy="2167793"/>
          </a:xfrm>
          <a:solidFill>
            <a:srgbClr val="00B050">
              <a:alpha val="58000"/>
            </a:srgbClr>
          </a:soli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lt-LT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IV kategorija (paciento būklės vertinimas ir / ar gydymas pradedamas ne vėliau kaip per 1 val. nuo atvykimo į ligoninę):</a:t>
            </a:r>
            <a:endParaRPr lang="pl-PL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3C5EF6B-7A08-454B-8576-2B98C14B1C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" y="6263592"/>
            <a:ext cx="2383743" cy="548688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FF7907EE-8C3C-44F8-A422-4691E74FD3E3}"/>
              </a:ext>
            </a:extLst>
          </p:cNvPr>
          <p:cNvSpPr txBox="1">
            <a:spLocks/>
          </p:cNvSpPr>
          <p:nvPr/>
        </p:nvSpPr>
        <p:spPr>
          <a:xfrm>
            <a:off x="609600" y="2678526"/>
            <a:ext cx="10972800" cy="3585066"/>
          </a:xfrm>
          <a:prstGeom prst="rect">
            <a:avLst/>
          </a:prstGeom>
          <a:solidFill>
            <a:srgbClr val="00B050">
              <a:alpha val="58000"/>
            </a:srgb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8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lt-LT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Karščiavimas &gt; 39º C, nepraeinantis vartojant geriamuosius vaistus ilgiau kaip 24 valandas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lt-LT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Ūmus per pastarąsias 48 valandas atsiradęs širdies ritmo (supraventrikulinė tachikardija, prieširdžių virpėjimas, prieširdžių plazdėjimas, plačių kompleksų tachikardija) ar laidumo (II–III laipsnio AV blokada, atrioventrikulinis ritmas) sutrikimas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lt-LT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Šlapimo sulaikymas, anurija, dializuojamo paciento komplikacijos: A/V šunto trombozė, dializinio kateterio iškritimas / trombozė / disfunkcija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lt-LT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Sunki abstinencijos būklė, galinti komplikuotis dėl rizikos veiksnių (anamnezėje būta psichozių, traukulių; gali komplikuotis dėl gretutinių ūmių ir lėtinių ligų; kompulsyvus psichoaktyviųjų medžiagų potraukis)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03900146"/>
      </p:ext>
    </p:extLst>
  </p:cSld>
  <p:clrMapOvr>
    <a:masterClrMapping/>
  </p:clrMapOvr>
  <p:transition spd="med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10.1|5|4.9|4.9|4.5|5.2|6.2|3.9|4.8|9.9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10.3|6.3|8.8|9.7|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10.3|6.3|8.8|9.7|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10.8|1.6|8.1|5.1|5.7|4.4|4.7|7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10.9|1.4|2.9|4.9|5|9.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1.1|4.7|4.5|9.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10.9|1.5|7.5|5.1|5.2|9.7|5.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1.8|4|4.7|9.2|5.1|5|10.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9.9|1.4|8.5|10.3|4.6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2.4|3.5|13.4|5|4.7|5.2|4.6|10.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</TotalTime>
  <Words>1019</Words>
  <Application>Microsoft Office PowerPoint</Application>
  <PresentationFormat>Widescreen</PresentationFormat>
  <Paragraphs>69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Arial Black</vt:lpstr>
      <vt:lpstr>Arial Narrow</vt:lpstr>
      <vt:lpstr>Bahnschrift SemiBold</vt:lpstr>
      <vt:lpstr>Calibri</vt:lpstr>
      <vt:lpstr>Calibri Light</vt:lpstr>
      <vt:lpstr>Office Theme</vt:lpstr>
      <vt:lpstr>SKUBIOSIOS MEDICINOS PAGALBOS SKYRIUS</vt:lpstr>
      <vt:lpstr>Visiems pacientams, į Skubiosios medicinos pagalbos skyrių atvykusiems patiems ar atvežtiems greitosios medicinos pagalbos tarnybų, Ligoninė pagal kompetenciją užtikrina – suteikia ir organizuoja – būtinąją (pirmąją ir / ar skubią) medicinos pagalbą. Būtinosios pagalbos apimtį ir kategorijas nustato pacientą apžiūrėjęs gydytojas.</vt:lpstr>
      <vt:lpstr>Skubios pagalbos teikimo indikacijos pagal 2018 m. gegužės 23 d. sveikatos apsaugos ministro įsakymą „Dėl būtinosios medicinos pagalbos teikimo tvarkos ir masto aprašo patvirtinimo“</vt:lpstr>
      <vt:lpstr>I kategorija (pagalba pradedama teikti nedelsiant):</vt:lpstr>
      <vt:lpstr>II kategorija (paciento būklė vertinama ir gydymas pradedamas ne vėliau kaip per 10 min. nuo atvykimo į ligoninę):</vt:lpstr>
      <vt:lpstr>PowerPoint Presentation</vt:lpstr>
      <vt:lpstr>III kategorija (paciento būklė vertinama ir gydymas pradedamas ne vėliau kaip per 30 min. nuo atvykimo į ligoninę):</vt:lpstr>
      <vt:lpstr>PowerPoint Presentation</vt:lpstr>
      <vt:lpstr>IV kategorija (paciento būklės vertinimas ir / ar gydymas pradedamas ne vėliau kaip per 1 val. nuo atvykimo į ligoninę):</vt:lpstr>
      <vt:lpstr>PowerPoint Presentation</vt:lpstr>
      <vt:lpstr>UTENOS LIGONINĖS KLINIKINĖJE DIAGNOSTIKOS LABORATORIJOJE VISI SVARBIAUSI TYRIMAI ATLIEKAMI VISĄ PARĄ, ATLIKIMO TRUKMĖ – 1 VALANDA</vt:lpstr>
      <vt:lpstr>Greičiau galime atlikti šiuos tyrimus:</vt:lpstr>
      <vt:lpstr>Būtinoji pagalba teikiama nemokamai:</vt:lpstr>
      <vt:lpstr>Būtinoji pagalba teikiama mokamai: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Visiems pacientams, į Skubiosios medicinos pagalbos skyrių atvykusiems patiems ar atvežtiems greitosios medicinos pagalbos tarnybų, Ligoninė pagal kompetenciją užtikrina – suteikia ir organizuoja – būtinąją (pirmąją ir / ar skubią) medicinos pagalbą. Būtinosios pagalbos apimtį ir kategorijas nustato pacientą apžiūrėjęs gydytojas.</dc:title>
  <dc:creator>Lenovo</dc:creator>
  <cp:lastModifiedBy>LIGONINE</cp:lastModifiedBy>
  <cp:revision>30</cp:revision>
  <dcterms:created xsi:type="dcterms:W3CDTF">2024-01-26T19:55:53Z</dcterms:created>
  <dcterms:modified xsi:type="dcterms:W3CDTF">2024-01-30T15:04:22Z</dcterms:modified>
</cp:coreProperties>
</file>